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F550CD-9C8D-48CA-B295-115256A848F3}" type="datetimeFigureOut">
              <a:rPr lang="en-US" smtClean="0"/>
              <a:t>10/13/2021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EAAA0-0929-4F53-B8F8-13433B05645F}" type="slidenum">
              <a:rPr lang="en-US" smtClean="0"/>
              <a:t>‹#›</a:t>
            </a:fld>
            <a:endParaRPr lang="en-US"/>
          </a:p>
        </p:txBody>
      </p:sp>
    </p:spTree>
    <p:extLst>
      <p:ext uri="{BB962C8B-B14F-4D97-AF65-F5344CB8AC3E}">
        <p14:creationId xmlns:p14="http://schemas.microsoft.com/office/powerpoint/2010/main" val="3139238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Good morning and welcome all to this PowerPoint presentation. The presentation is about creating draft that shows the impacts of exchange rates differences between nations. Thank you for taking time out of your busy schedules to listen to this proposal. My name is </a:t>
            </a:r>
            <a:r>
              <a:rPr lang="en-US"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name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I hope that by the end of this presentation, the organization will be able to advice clients on how to make their businesses boom internationally.</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1</a:t>
            </a:fld>
            <a:endParaRPr lang="en-US"/>
          </a:p>
        </p:txBody>
      </p:sp>
    </p:spTree>
    <p:extLst>
      <p:ext uri="{BB962C8B-B14F-4D97-AF65-F5344CB8AC3E}">
        <p14:creationId xmlns:p14="http://schemas.microsoft.com/office/powerpoint/2010/main" val="2785248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GAAP is utilized as the foundation for its understanding set of accounting practices and methods. These accounting standards may therefore be influenced by factors such as debts, taxes, sales, revenue, and exchange rates.</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2</a:t>
            </a:fld>
            <a:endParaRPr lang="en-US"/>
          </a:p>
        </p:txBody>
      </p:sp>
    </p:spTree>
    <p:extLst>
      <p:ext uri="{BB962C8B-B14F-4D97-AF65-F5344CB8AC3E}">
        <p14:creationId xmlns:p14="http://schemas.microsoft.com/office/powerpoint/2010/main" val="612757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Exchange rates refer to the value of one currency for the purpose of conversion to another in a foreign country. Foreign exchange poses a lot of effects when an organization is expanding to foreign countries. For instance, the volatility of exchange rates may have effect on the competition thus increasing or reducing the organization’ s competitive advantage. </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3</a:t>
            </a:fld>
            <a:endParaRPr lang="en-US"/>
          </a:p>
        </p:txBody>
      </p:sp>
    </p:spTree>
    <p:extLst>
      <p:ext uri="{BB962C8B-B14F-4D97-AF65-F5344CB8AC3E}">
        <p14:creationId xmlns:p14="http://schemas.microsoft.com/office/powerpoint/2010/main" val="538672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Moreover, depreciation of the local currency can make the cost of importation or exportation of goods higher. Furthermore, it leads to decreased volume of imported goods if they decide to maintain their importation prices. However, the domestic organization may benefit from this since it could lead to increased sales, jobs, and profits that come from foreign investments.</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4</a:t>
            </a:fld>
            <a:endParaRPr lang="en-US"/>
          </a:p>
        </p:txBody>
      </p:sp>
    </p:spTree>
    <p:extLst>
      <p:ext uri="{BB962C8B-B14F-4D97-AF65-F5344CB8AC3E}">
        <p14:creationId xmlns:p14="http://schemas.microsoft.com/office/powerpoint/2010/main" val="768539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Moreover, foreign exchange affects financial statement analysis in a way such that the convergence of different accounting standards such as GAAP and IFRS leads to an improved comparability between the firm and foreign ones, reduced cost of preparing consolidated financial statements for expanding firms, foreign exchange, and attaining of uniformity in the financial instruments of the organization.</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5</a:t>
            </a:fld>
            <a:endParaRPr lang="en-US"/>
          </a:p>
        </p:txBody>
      </p:sp>
    </p:spTree>
    <p:extLst>
      <p:ext uri="{BB962C8B-B14F-4D97-AF65-F5344CB8AC3E}">
        <p14:creationId xmlns:p14="http://schemas.microsoft.com/office/powerpoint/2010/main" val="4286126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Since foreign exchange cannot be avoided, and faces a lot of risks, it is important to set strategies to solving these issues. For instance, the utilization of hedging techniques which will involve the use of derivatives to help in securing and protection of investments when in a foreign nation. Moreover, protecting the cashflow and the profit margins of an organization can assure that exchange rates do not create a large gap in the organization’s finances. Furthermore, improvement in the forecasting and budgeting of organizational finances can lead to effective comprehension of how fluctuations in currencies can affect the financial instruments. </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6</a:t>
            </a:fld>
            <a:endParaRPr lang="en-US"/>
          </a:p>
        </p:txBody>
      </p:sp>
    </p:spTree>
    <p:extLst>
      <p:ext uri="{BB962C8B-B14F-4D97-AF65-F5344CB8AC3E}">
        <p14:creationId xmlns:p14="http://schemas.microsoft.com/office/powerpoint/2010/main" val="4235428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tax laws refer to rules that apply to income that an organization earns from their overseas sales and operations. Examples of these international tax laws involve Tax of foreign income which is taxation on corporations on income arising in foreign nations, Tax of non-resident which is taxation on the income of non-residents. Moreover, the Double Tax avoidance agreement is a law that shows that foreign nations should not be taxed more than once on their income per financial year.</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7</a:t>
            </a:fld>
            <a:endParaRPr lang="en-US"/>
          </a:p>
        </p:txBody>
      </p:sp>
    </p:spTree>
    <p:extLst>
      <p:ext uri="{BB962C8B-B14F-4D97-AF65-F5344CB8AC3E}">
        <p14:creationId xmlns:p14="http://schemas.microsoft.com/office/powerpoint/2010/main" val="2316872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These international tax laws play an important role for the host nation, in this case, South Korea, where the company will be set. First, it ensures that crossovers of national tax systems do not affect international transactions. Moreover, it guarantees that foreign countries’ income is taxed at least once by the foreign nation. Furthermore, it assigns jurisdictions, and ensures that tax avoidance by foreigners is not possible. Also, it facilitates international trade and ensures that double taxation or multiple taxation is not possible.</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8</a:t>
            </a:fld>
            <a:endParaRPr lang="en-US"/>
          </a:p>
        </p:txBody>
      </p:sp>
    </p:spTree>
    <p:extLst>
      <p:ext uri="{BB962C8B-B14F-4D97-AF65-F5344CB8AC3E}">
        <p14:creationId xmlns:p14="http://schemas.microsoft.com/office/powerpoint/2010/main" val="966147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Tax incentives refers to aspects of a tax code of a nation created to encourage a certain economic activity by reducing taxes for certain organizations. Tax incentives play an important role in encouraging investments, that is, increases employment opportunities to both countries, that is the host and the foreign nations. Moreover, tax incentives offer a higher return on investment thus most investors will take advantage of the increased ROI on their investments. Furthermore, tax incentives raise the overall growth of the economic welfare of the nation after the expiration of the tax incentive period. These tax incentive examples involve individual retirement account, hybrid tax credit, and mortgage interest deduction</a:t>
            </a:r>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9</a:t>
            </a:fld>
            <a:endParaRPr lang="en-US"/>
          </a:p>
        </p:txBody>
      </p:sp>
    </p:spTree>
    <p:extLst>
      <p:ext uri="{BB962C8B-B14F-4D97-AF65-F5344CB8AC3E}">
        <p14:creationId xmlns:p14="http://schemas.microsoft.com/office/powerpoint/2010/main" val="4033003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Taxation offers a lot of disadvantages, both locally and international, thus, the organizations should consider the possible disadvantages of taxation. For instance, tax decreases consumer spending since it takes money away from consumers, thus reducing the disposable income. Moreover, it reduces the business revenue, which puts negative effect regarding investments and hiring. Moreover, tax incentives may offer undesirable inequities that end up raiding the federal treasuries.</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10</a:t>
            </a:fld>
            <a:endParaRPr lang="en-US"/>
          </a:p>
        </p:txBody>
      </p:sp>
    </p:spTree>
    <p:extLst>
      <p:ext uri="{BB962C8B-B14F-4D97-AF65-F5344CB8AC3E}">
        <p14:creationId xmlns:p14="http://schemas.microsoft.com/office/powerpoint/2010/main" val="1058664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conclusion, effective international business practice requires an organization to pay attention to the foreign exchange challenges, the accounting standards involved, and the effects of those foreign exchange on both the host and the foreign nations. Moreover, understanding the international taxation laws will guarantee that a business is not at a disadvantage.</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11</a:t>
            </a:fld>
            <a:endParaRPr lang="en-US"/>
          </a:p>
        </p:txBody>
      </p:sp>
    </p:spTree>
    <p:extLst>
      <p:ext uri="{BB962C8B-B14F-4D97-AF65-F5344CB8AC3E}">
        <p14:creationId xmlns:p14="http://schemas.microsoft.com/office/powerpoint/2010/main" val="1537637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last slide shows the credible sources that were used for research and to ensure successful presentation of this global market plan. I hope the concepts of global business expansion and foreign exchange rates in South Korea will help the organization meet the right needs for business expansion in the Asia-pacific region. With all that said, thank you and have a nice day ahead.</a:t>
            </a:r>
          </a:p>
          <a:p>
            <a:endParaRPr lang="en-US" dirty="0"/>
          </a:p>
        </p:txBody>
      </p:sp>
      <p:sp>
        <p:nvSpPr>
          <p:cNvPr id="4" name="Slide Number Placeholder 3"/>
          <p:cNvSpPr>
            <a:spLocks noGrp="1"/>
          </p:cNvSpPr>
          <p:nvPr>
            <p:ph type="sldNum" sz="quarter" idx="5"/>
          </p:nvPr>
        </p:nvSpPr>
        <p:spPr/>
        <p:txBody>
          <a:bodyPr/>
          <a:lstStyle/>
          <a:p>
            <a:fld id="{DC0EAAA0-0929-4F53-B8F8-13433B05645F}" type="slidenum">
              <a:rPr lang="en-US" smtClean="0"/>
              <a:t>12</a:t>
            </a:fld>
            <a:endParaRPr lang="en-US"/>
          </a:p>
        </p:txBody>
      </p:sp>
    </p:spTree>
    <p:extLst>
      <p:ext uri="{BB962C8B-B14F-4D97-AF65-F5344CB8AC3E}">
        <p14:creationId xmlns:p14="http://schemas.microsoft.com/office/powerpoint/2010/main" val="2546041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415839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2154427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402436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51ED7D-4977-452B-87C0-A169A4E3E2D4}"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128442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51ED7D-4977-452B-87C0-A169A4E3E2D4}" type="datetimeFigureOut">
              <a:rPr lang="en-US" smtClean="0"/>
              <a:t>10/13/2021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2169331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51ED7D-4977-452B-87C0-A169A4E3E2D4}" type="datetimeFigureOut">
              <a:rPr lang="en-US" smtClean="0"/>
              <a:t>10/13/2021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3033904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51ED7D-4977-452B-87C0-A169A4E3E2D4}" type="datetimeFigureOut">
              <a:rPr lang="en-US" smtClean="0"/>
              <a:t>10/13/2021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1196554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51ED7D-4977-452B-87C0-A169A4E3E2D4}"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3905057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A19082-DD55-4C1B-B3D3-29C5E258B01D}" type="slidenum">
              <a:rPr lang="en-US" smtClean="0"/>
              <a:t>‹#›</a:t>
            </a:fld>
            <a:endParaRPr lang="en-US"/>
          </a:p>
        </p:txBody>
      </p:sp>
      <p:sp>
        <p:nvSpPr>
          <p:cNvPr id="5" name="Date Placeholder 4"/>
          <p:cNvSpPr>
            <a:spLocks noGrp="1"/>
          </p:cNvSpPr>
          <p:nvPr>
            <p:ph type="dt" sz="half" idx="10"/>
          </p:nvPr>
        </p:nvSpPr>
        <p:spPr/>
        <p:txBody>
          <a:bodyPr/>
          <a:lstStyle/>
          <a:p>
            <a:fld id="{AF51ED7D-4977-452B-87C0-A169A4E3E2D4}" type="datetimeFigureOut">
              <a:rPr lang="en-US" smtClean="0"/>
              <a:t>10/13/2021</a:t>
            </a:fld>
            <a:endParaRPr lang="en-US"/>
          </a:p>
        </p:txBody>
      </p:sp>
    </p:spTree>
    <p:extLst>
      <p:ext uri="{BB962C8B-B14F-4D97-AF65-F5344CB8AC3E}">
        <p14:creationId xmlns:p14="http://schemas.microsoft.com/office/powerpoint/2010/main" val="3345318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2489243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12694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3365123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3656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842311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2360544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51ED7D-4977-452B-87C0-A169A4E3E2D4}"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A19082-DD55-4C1B-B3D3-29C5E258B01D}" type="slidenum">
              <a:rPr lang="en-US" smtClean="0"/>
              <a:t>‹#›</a:t>
            </a:fld>
            <a:endParaRPr lang="en-US"/>
          </a:p>
        </p:txBody>
      </p:sp>
    </p:spTree>
    <p:extLst>
      <p:ext uri="{BB962C8B-B14F-4D97-AF65-F5344CB8AC3E}">
        <p14:creationId xmlns:p14="http://schemas.microsoft.com/office/powerpoint/2010/main" val="446240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51ED7D-4977-452B-87C0-A169A4E3E2D4}" type="datetimeFigureOut">
              <a:rPr lang="en-US" smtClean="0"/>
              <a:t>10/13/2021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5A19082-DD55-4C1B-B3D3-29C5E258B01D}" type="slidenum">
              <a:rPr lang="en-US" smtClean="0"/>
              <a:t>‹#›</a:t>
            </a:fld>
            <a:endParaRPr lang="en-US"/>
          </a:p>
        </p:txBody>
      </p:sp>
    </p:spTree>
    <p:extLst>
      <p:ext uri="{BB962C8B-B14F-4D97-AF65-F5344CB8AC3E}">
        <p14:creationId xmlns:p14="http://schemas.microsoft.com/office/powerpoint/2010/main" val="10961125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D59C5-C388-459B-ADC2-79D2A2EE0077}"/>
              </a:ext>
            </a:extLst>
          </p:cNvPr>
          <p:cNvSpPr>
            <a:spLocks noGrp="1"/>
          </p:cNvSpPr>
          <p:nvPr>
            <p:ph type="ctrTitle"/>
          </p:nvPr>
        </p:nvSpPr>
        <p:spPr>
          <a:xfrm>
            <a:off x="1524000" y="1122363"/>
            <a:ext cx="9144000" cy="3613410"/>
          </a:xfrm>
        </p:spPr>
        <p:txBody>
          <a:bodyPr>
            <a:normAutofit fontScale="90000"/>
          </a:bodyPr>
          <a:lstStyle/>
          <a:p>
            <a:r>
              <a:rPr lang="en-US" dirty="0"/>
              <a:t>International Practice Business</a:t>
            </a:r>
            <a:br>
              <a:rPr lang="en-US" dirty="0"/>
            </a:br>
            <a:r>
              <a:rPr lang="en-US" dirty="0"/>
              <a:t>Student Name</a:t>
            </a:r>
            <a:br>
              <a:rPr lang="en-US" dirty="0"/>
            </a:br>
            <a:r>
              <a:rPr lang="en-US" dirty="0"/>
              <a:t>Institutional Affiliation</a:t>
            </a:r>
            <a:br>
              <a:rPr lang="en-US" dirty="0"/>
            </a:br>
            <a:r>
              <a:rPr lang="en-US" dirty="0"/>
              <a:t>Date</a:t>
            </a:r>
          </a:p>
        </p:txBody>
      </p:sp>
    </p:spTree>
    <p:extLst>
      <p:ext uri="{BB962C8B-B14F-4D97-AF65-F5344CB8AC3E}">
        <p14:creationId xmlns:p14="http://schemas.microsoft.com/office/powerpoint/2010/main" val="2199358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3E1D6-E476-4EDC-89E0-DF1BCFF3A4BE}"/>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19A13C6-4FB8-469F-98C4-3B2D5E4FA9AF}"/>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effective accounting standards are appropriate for any business.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Generally Accepted Accounting principle refers to standards that include legalities, complexities, and details of the business and corporate accounting. </a:t>
            </a:r>
            <a:endParaRPr lang="en-US" dirty="0"/>
          </a:p>
        </p:txBody>
      </p:sp>
    </p:spTree>
    <p:extLst>
      <p:ext uri="{BB962C8B-B14F-4D97-AF65-F5344CB8AC3E}">
        <p14:creationId xmlns:p14="http://schemas.microsoft.com/office/powerpoint/2010/main" val="4171898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88AB-78FD-4B14-AD46-DEED2D1B41A3}"/>
              </a:ext>
            </a:extLst>
          </p:cNvPr>
          <p:cNvSpPr>
            <a:spLocks noGrp="1"/>
          </p:cNvSpPr>
          <p:nvPr>
            <p:ph type="title"/>
          </p:nvPr>
        </p:nvSpPr>
        <p:spPr/>
        <p:txBody>
          <a:bodyPr/>
          <a:lstStyle/>
          <a:p>
            <a:r>
              <a:rPr lang="en-US" dirty="0"/>
              <a:t>Effects of Foreign exchange on expansion.</a:t>
            </a:r>
          </a:p>
        </p:txBody>
      </p:sp>
      <p:sp>
        <p:nvSpPr>
          <p:cNvPr id="3" name="Content Placeholder 2">
            <a:extLst>
              <a:ext uri="{FF2B5EF4-FFF2-40B4-BE49-F238E27FC236}">
                <a16:creationId xmlns:a16="http://schemas.microsoft.com/office/drawing/2014/main" id="{566A9D59-65DF-4937-83A7-D9CC91A50267}"/>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Exchange rates refer to the value of one currency for the purpose of conversion to another in a foreign country.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Effects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volatility of exchange rates may have effect on the competition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reducing the organization’ s competitive advantage in the industry.</a:t>
            </a:r>
          </a:p>
          <a:p>
            <a:endParaRPr lang="en-US" dirty="0"/>
          </a:p>
        </p:txBody>
      </p:sp>
    </p:spTree>
    <p:extLst>
      <p:ext uri="{BB962C8B-B14F-4D97-AF65-F5344CB8AC3E}">
        <p14:creationId xmlns:p14="http://schemas.microsoft.com/office/powerpoint/2010/main" val="1685125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20E1D-B740-4E9A-A3BA-DF4793CE403B}"/>
              </a:ext>
            </a:extLst>
          </p:cNvPr>
          <p:cNvSpPr>
            <a:spLocks noGrp="1"/>
          </p:cNvSpPr>
          <p:nvPr>
            <p:ph type="title"/>
          </p:nvPr>
        </p:nvSpPr>
        <p:spPr/>
        <p:txBody>
          <a:bodyPr/>
          <a:lstStyle/>
          <a:p>
            <a:r>
              <a:rPr lang="en-US" dirty="0"/>
              <a:t>Effects of Foreign exchange on the firm.</a:t>
            </a:r>
          </a:p>
        </p:txBody>
      </p:sp>
      <p:sp>
        <p:nvSpPr>
          <p:cNvPr id="3" name="Content Placeholder 2">
            <a:extLst>
              <a:ext uri="{FF2B5EF4-FFF2-40B4-BE49-F238E27FC236}">
                <a16:creationId xmlns:a16="http://schemas.microsoft.com/office/drawing/2014/main" id="{F66683E6-7B60-4AA3-ACB3-C254C865CCF6}"/>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depreciation of the local currency</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decreased volume of imported goods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N/B</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.However, the domestic organization may benefit from this since it could lead to:</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increased sales,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jobs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Profits.</a:t>
            </a:r>
            <a:endParaRPr lang="en-US" dirty="0"/>
          </a:p>
        </p:txBody>
      </p:sp>
    </p:spTree>
    <p:extLst>
      <p:ext uri="{BB962C8B-B14F-4D97-AF65-F5344CB8AC3E}">
        <p14:creationId xmlns:p14="http://schemas.microsoft.com/office/powerpoint/2010/main" val="1065405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E526-7D8F-4A11-A883-D590EFC7B5C6}"/>
              </a:ext>
            </a:extLst>
          </p:cNvPr>
          <p:cNvSpPr>
            <a:spLocks noGrp="1"/>
          </p:cNvSpPr>
          <p:nvPr>
            <p:ph type="title"/>
          </p:nvPr>
        </p:nvSpPr>
        <p:spPr/>
        <p:txBody>
          <a:bodyPr/>
          <a:lstStyle/>
          <a:p>
            <a:r>
              <a:rPr lang="en-US" dirty="0"/>
              <a:t>Effects of Foreign exchange on Financial Statements.</a:t>
            </a:r>
          </a:p>
        </p:txBody>
      </p:sp>
      <p:sp>
        <p:nvSpPr>
          <p:cNvPr id="3" name="Content Placeholder 2">
            <a:extLst>
              <a:ext uri="{FF2B5EF4-FFF2-40B4-BE49-F238E27FC236}">
                <a16:creationId xmlns:a16="http://schemas.microsoft.com/office/drawing/2014/main" id="{EC52023F-205E-48C5-8AE0-807191EAFA67}"/>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improved comparability between the firm and foreign ones.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reduced cost of preparing consolidated financial statements.</a:t>
            </a:r>
          </a:p>
          <a:p>
            <a:r>
              <a:rPr lang="en-US" sz="1800" dirty="0">
                <a:latin typeface="Times New Roman" panose="02020603050405020304" pitchFamily="18" charset="0"/>
                <a:cs typeface="Times New Roman" panose="02020603050405020304" pitchFamily="18" charset="0"/>
              </a:rPr>
              <a:t>Reliability challenges.</a:t>
            </a:r>
            <a:endParaRPr lang="en-US" dirty="0"/>
          </a:p>
        </p:txBody>
      </p:sp>
    </p:spTree>
    <p:extLst>
      <p:ext uri="{BB962C8B-B14F-4D97-AF65-F5344CB8AC3E}">
        <p14:creationId xmlns:p14="http://schemas.microsoft.com/office/powerpoint/2010/main" val="1030647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D878-2BB2-48AF-8703-844640AEDE83}"/>
              </a:ext>
            </a:extLst>
          </p:cNvPr>
          <p:cNvSpPr>
            <a:spLocks noGrp="1"/>
          </p:cNvSpPr>
          <p:nvPr>
            <p:ph type="title"/>
          </p:nvPr>
        </p:nvSpPr>
        <p:spPr/>
        <p:txBody>
          <a:bodyPr/>
          <a:lstStyle/>
          <a:p>
            <a:r>
              <a:rPr lang="en-US" dirty="0"/>
              <a:t>Mitigating Foreign exchange risks.</a:t>
            </a:r>
          </a:p>
        </p:txBody>
      </p:sp>
      <p:sp>
        <p:nvSpPr>
          <p:cNvPr id="3" name="Content Placeholder 2">
            <a:extLst>
              <a:ext uri="{FF2B5EF4-FFF2-40B4-BE49-F238E27FC236}">
                <a16:creationId xmlns:a16="http://schemas.microsoft.com/office/drawing/2014/main" id="{AB0C93FB-3D30-4470-AB5B-64F23C51851D}"/>
              </a:ext>
            </a:extLst>
          </p:cNvPr>
          <p:cNvSpPr>
            <a:spLocks noGrp="1"/>
          </p:cNvSpPr>
          <p:nvPr>
            <p:ph idx="1"/>
          </p:nvPr>
        </p:nvSpPr>
        <p:spPr/>
        <p:txBody>
          <a:bodyPr/>
          <a:lstStyle/>
          <a:p>
            <a:r>
              <a:rPr lang="en-US" dirty="0"/>
              <a:t>The use of Hedging techniques.</a:t>
            </a:r>
          </a:p>
          <a:p>
            <a:r>
              <a:rPr lang="en-US" dirty="0"/>
              <a:t>Protecting profit margins and cashflow.</a:t>
            </a:r>
          </a:p>
          <a:p>
            <a:r>
              <a:rPr lang="en-US" dirty="0"/>
              <a:t>Improving budgeting and forecasting.</a:t>
            </a:r>
          </a:p>
          <a:p>
            <a:r>
              <a:rPr lang="en-US" dirty="0"/>
              <a:t>Understanding the effects of fluctuations.</a:t>
            </a:r>
          </a:p>
        </p:txBody>
      </p:sp>
    </p:spTree>
    <p:extLst>
      <p:ext uri="{BB962C8B-B14F-4D97-AF65-F5344CB8AC3E}">
        <p14:creationId xmlns:p14="http://schemas.microsoft.com/office/powerpoint/2010/main" val="3100511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AB58-1FB4-4B3D-9571-82E0A6427E09}"/>
              </a:ext>
            </a:extLst>
          </p:cNvPr>
          <p:cNvSpPr>
            <a:spLocks noGrp="1"/>
          </p:cNvSpPr>
          <p:nvPr>
            <p:ph type="title"/>
          </p:nvPr>
        </p:nvSpPr>
        <p:spPr/>
        <p:txBody>
          <a:bodyPr/>
          <a:lstStyle/>
          <a:p>
            <a:r>
              <a:rPr lang="en-US" dirty="0"/>
              <a:t>International Tax laws.</a:t>
            </a:r>
          </a:p>
        </p:txBody>
      </p:sp>
      <p:sp>
        <p:nvSpPr>
          <p:cNvPr id="3" name="Content Placeholder 2">
            <a:extLst>
              <a:ext uri="{FF2B5EF4-FFF2-40B4-BE49-F238E27FC236}">
                <a16:creationId xmlns:a16="http://schemas.microsoft.com/office/drawing/2014/main" id="{A87B14F7-D78C-416D-8E71-4D6F620658DE}"/>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tax laws refer to rules that apply to income that an organization earns from their overseas sales and operations. </a:t>
            </a:r>
          </a:p>
          <a:p>
            <a:r>
              <a:rPr lang="en-US" sz="1800" dirty="0">
                <a:latin typeface="Times New Roman" panose="02020603050405020304" pitchFamily="18" charset="0"/>
                <a:ea typeface="Calibri" panose="020F0502020204030204" pitchFamily="34" charset="0"/>
                <a:cs typeface="Times New Roman" panose="02020603050405020304" pitchFamily="18" charset="0"/>
              </a:rPr>
              <a:t>Examples</a:t>
            </a:r>
          </a:p>
          <a:p>
            <a:r>
              <a:rPr lang="en-US" sz="1800" dirty="0">
                <a:latin typeface="Times New Roman" panose="02020603050405020304" pitchFamily="18" charset="0"/>
                <a:ea typeface="Calibri" panose="020F0502020204030204" pitchFamily="34" charset="0"/>
                <a:cs typeface="Times New Roman" panose="02020603050405020304" pitchFamily="18" charset="0"/>
              </a:rPr>
              <a:t>Foreign Income Tax</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Non-resident tax</a:t>
            </a:r>
          </a:p>
          <a:p>
            <a:r>
              <a:rPr lang="en-US" sz="1800" dirty="0">
                <a:latin typeface="Times New Roman" panose="02020603050405020304" pitchFamily="18" charset="0"/>
                <a:ea typeface="Calibri" panose="020F0502020204030204" pitchFamily="34" charset="0"/>
                <a:cs typeface="Times New Roman" panose="02020603050405020304" pitchFamily="18" charset="0"/>
              </a:rPr>
              <a:t>Double Tax avoidance Agreement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179257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68BDA-D03C-43D4-BADC-59367DCA9E8B}"/>
              </a:ext>
            </a:extLst>
          </p:cNvPr>
          <p:cNvSpPr>
            <a:spLocks noGrp="1"/>
          </p:cNvSpPr>
          <p:nvPr>
            <p:ph type="title"/>
          </p:nvPr>
        </p:nvSpPr>
        <p:spPr/>
        <p:txBody>
          <a:bodyPr/>
          <a:lstStyle/>
          <a:p>
            <a:r>
              <a:rPr lang="en-US" dirty="0"/>
              <a:t>Benefits of International laws.</a:t>
            </a:r>
          </a:p>
        </p:txBody>
      </p:sp>
      <p:sp>
        <p:nvSpPr>
          <p:cNvPr id="3" name="Content Placeholder 2">
            <a:extLst>
              <a:ext uri="{FF2B5EF4-FFF2-40B4-BE49-F238E27FC236}">
                <a16:creationId xmlns:a16="http://schemas.microsoft.com/office/drawing/2014/main" id="{5515F922-7F9D-4F02-BA63-2539F13C0BD1}"/>
              </a:ext>
            </a:extLst>
          </p:cNvPr>
          <p:cNvSpPr>
            <a:spLocks noGrp="1"/>
          </p:cNvSpPr>
          <p:nvPr>
            <p:ph idx="1"/>
          </p:nvPr>
        </p:nvSpPr>
        <p:spPr/>
        <p:txBody>
          <a:bodyPr/>
          <a:lstStyle/>
          <a:p>
            <a:r>
              <a:rPr lang="en-US" sz="1800" dirty="0">
                <a:latin typeface="Times New Roman" panose="02020603050405020304" pitchFamily="18" charset="0"/>
                <a:ea typeface="Calibri" panose="020F0502020204030204" pitchFamily="34" charset="0"/>
                <a:cs typeface="Times New Roman" panose="02020603050405020304" pitchFamily="18" charset="0"/>
              </a:rPr>
              <a:t>Ensures international transactions are not affected by crossovers.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Ensures one-time taxat</a:t>
            </a:r>
            <a:r>
              <a:rPr lang="en-US" sz="1800" dirty="0">
                <a:latin typeface="Times New Roman" panose="02020603050405020304" pitchFamily="18" charset="0"/>
                <a:ea typeface="Calibri" panose="020F0502020204030204" pitchFamily="34" charset="0"/>
                <a:cs typeface="Times New Roman" panose="02020603050405020304" pitchFamily="18" charset="0"/>
              </a:rPr>
              <a:t>ion</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Guarantees tax evasion is not there</a:t>
            </a:r>
          </a:p>
          <a:p>
            <a:r>
              <a:rPr lang="en-US" dirty="0"/>
              <a:t>Stops double taxations.</a:t>
            </a:r>
          </a:p>
          <a:p>
            <a:r>
              <a:rPr lang="en-US" dirty="0"/>
              <a:t>Facilitates international Trade</a:t>
            </a:r>
          </a:p>
        </p:txBody>
      </p:sp>
    </p:spTree>
    <p:extLst>
      <p:ext uri="{BB962C8B-B14F-4D97-AF65-F5344CB8AC3E}">
        <p14:creationId xmlns:p14="http://schemas.microsoft.com/office/powerpoint/2010/main" val="4182594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5C5F8-0F2E-4226-8D87-122636B0A9CD}"/>
              </a:ext>
            </a:extLst>
          </p:cNvPr>
          <p:cNvSpPr>
            <a:spLocks noGrp="1"/>
          </p:cNvSpPr>
          <p:nvPr>
            <p:ph type="title"/>
          </p:nvPr>
        </p:nvSpPr>
        <p:spPr/>
        <p:txBody>
          <a:bodyPr/>
          <a:lstStyle/>
          <a:p>
            <a:r>
              <a:rPr lang="en-US" dirty="0"/>
              <a:t>Role of Tax incentives to attract investment</a:t>
            </a:r>
          </a:p>
        </p:txBody>
      </p:sp>
      <p:sp>
        <p:nvSpPr>
          <p:cNvPr id="3" name="Content Placeholder 2">
            <a:extLst>
              <a:ext uri="{FF2B5EF4-FFF2-40B4-BE49-F238E27FC236}">
                <a16:creationId xmlns:a16="http://schemas.microsoft.com/office/drawing/2014/main" id="{20BA0924-7138-410F-ACBE-AD569F576848}"/>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rPr>
              <a:t>higher return on investment </a:t>
            </a:r>
          </a:p>
          <a:p>
            <a:r>
              <a:rPr lang="en-US" sz="1800" dirty="0">
                <a:effectLst/>
                <a:latin typeface="Times New Roman" panose="02020603050405020304" pitchFamily="18" charset="0"/>
                <a:ea typeface="Calibri" panose="020F0502020204030204" pitchFamily="34" charset="0"/>
              </a:rPr>
              <a:t> overall growth of the economic welfare of the nation after the expiration of the tax incentive period.</a:t>
            </a:r>
          </a:p>
          <a:p>
            <a:r>
              <a:rPr lang="en-US" sz="1800" dirty="0">
                <a:effectLst/>
                <a:latin typeface="Times New Roman" panose="02020603050405020304" pitchFamily="18" charset="0"/>
                <a:ea typeface="Calibri" panose="020F0502020204030204" pitchFamily="34" charset="0"/>
              </a:rPr>
              <a:t> Examples</a:t>
            </a:r>
          </a:p>
          <a:p>
            <a:r>
              <a:rPr lang="en-US" sz="1800" dirty="0">
                <a:effectLst/>
                <a:latin typeface="Times New Roman" panose="02020603050405020304" pitchFamily="18" charset="0"/>
                <a:ea typeface="Calibri" panose="020F0502020204030204" pitchFamily="34" charset="0"/>
              </a:rPr>
              <a:t>individual retirement account, </a:t>
            </a:r>
          </a:p>
          <a:p>
            <a:r>
              <a:rPr lang="en-US" sz="1800" dirty="0">
                <a:effectLst/>
                <a:latin typeface="Times New Roman" panose="02020603050405020304" pitchFamily="18" charset="0"/>
                <a:ea typeface="Calibri" panose="020F0502020204030204" pitchFamily="34" charset="0"/>
              </a:rPr>
              <a:t>hybrid tax credit</a:t>
            </a:r>
          </a:p>
          <a:p>
            <a:r>
              <a:rPr lang="en-US" sz="1800" dirty="0">
                <a:effectLst/>
                <a:latin typeface="Times New Roman" panose="02020603050405020304" pitchFamily="18" charset="0"/>
                <a:ea typeface="Calibri" panose="020F0502020204030204" pitchFamily="34" charset="0"/>
              </a:rPr>
              <a:t> mortgage interest deduction</a:t>
            </a:r>
            <a:endParaRPr lang="en-US" dirty="0"/>
          </a:p>
        </p:txBody>
      </p:sp>
    </p:spTree>
    <p:extLst>
      <p:ext uri="{BB962C8B-B14F-4D97-AF65-F5344CB8AC3E}">
        <p14:creationId xmlns:p14="http://schemas.microsoft.com/office/powerpoint/2010/main" val="570540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05558-84EB-4F41-A6C9-73069EB6BC9A}"/>
              </a:ext>
            </a:extLst>
          </p:cNvPr>
          <p:cNvSpPr>
            <a:spLocks noGrp="1"/>
          </p:cNvSpPr>
          <p:nvPr>
            <p:ph type="title"/>
          </p:nvPr>
        </p:nvSpPr>
        <p:spPr/>
        <p:txBody>
          <a:bodyPr/>
          <a:lstStyle/>
          <a:p>
            <a:r>
              <a:rPr lang="en-US" dirty="0"/>
              <a:t>Tax disadvantages.</a:t>
            </a:r>
          </a:p>
        </p:txBody>
      </p:sp>
      <p:sp>
        <p:nvSpPr>
          <p:cNvPr id="3" name="Content Placeholder 2">
            <a:extLst>
              <a:ext uri="{FF2B5EF4-FFF2-40B4-BE49-F238E27FC236}">
                <a16:creationId xmlns:a16="http://schemas.microsoft.com/office/drawing/2014/main" id="{5B719862-2C9B-4AE0-BB87-900A1ECDA528}"/>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tax decreases consumer spending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reducing the disposable income.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reduces the business revenue,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undesirable inequities</a:t>
            </a:r>
            <a:endParaRPr lang="en-US" dirty="0"/>
          </a:p>
        </p:txBody>
      </p:sp>
    </p:spTree>
    <p:extLst>
      <p:ext uri="{BB962C8B-B14F-4D97-AF65-F5344CB8AC3E}">
        <p14:creationId xmlns:p14="http://schemas.microsoft.com/office/powerpoint/2010/main" val="1780162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DC715-F006-4F04-BF3A-17BEF6A35C7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392CC736-CC9E-4E76-BC0D-33D1B64387DF}"/>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conclusion, effective international business practice requires an organization to pay attention to the foreign exchange challenges, the accounting standards involved, and the effects of those foreign exchange on both the host and the foreign nations.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Moreover, understanding the international taxation laws will guarantee that a business is not at a disadvantage.</a:t>
            </a:r>
          </a:p>
          <a:p>
            <a:endParaRPr lang="en-US" dirty="0"/>
          </a:p>
        </p:txBody>
      </p:sp>
    </p:spTree>
    <p:extLst>
      <p:ext uri="{BB962C8B-B14F-4D97-AF65-F5344CB8AC3E}">
        <p14:creationId xmlns:p14="http://schemas.microsoft.com/office/powerpoint/2010/main" val="2121555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89822-52E0-4725-A876-2CAC8EF5F75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09EF17B-9501-4207-802A-4FD6BF0F6542}"/>
              </a:ext>
            </a:extLst>
          </p:cNvPr>
          <p:cNvSpPr>
            <a:spLocks noGrp="1"/>
          </p:cNvSpPr>
          <p:nvPr>
            <p:ph idx="1"/>
          </p:nvPr>
        </p:nvSpPr>
        <p:spPr/>
        <p:txBody>
          <a:bodyPr/>
          <a:lstStyle/>
          <a:p>
            <a:r>
              <a:rPr lang="en-US" b="0" i="0" dirty="0">
                <a:solidFill>
                  <a:srgbClr val="222222"/>
                </a:solidFill>
                <a:effectLst/>
                <a:latin typeface="Arial" panose="020B0604020202020204" pitchFamily="34" charset="0"/>
              </a:rPr>
              <a:t>Bradshaw, M. T., &amp; Sloan, R. G. (2002). GAAP versus the street: An empirical assessment of two alternative definitions of earnings. </a:t>
            </a:r>
            <a:r>
              <a:rPr lang="en-US" b="0" i="1" dirty="0">
                <a:solidFill>
                  <a:srgbClr val="222222"/>
                </a:solidFill>
                <a:effectLst/>
                <a:latin typeface="Arial" panose="020B0604020202020204" pitchFamily="34" charset="0"/>
              </a:rPr>
              <a:t>Journal of Accounting Research</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40</a:t>
            </a:r>
            <a:r>
              <a:rPr lang="en-US" b="0" i="0" dirty="0">
                <a:solidFill>
                  <a:srgbClr val="222222"/>
                </a:solidFill>
                <a:effectLst/>
                <a:latin typeface="Arial" panose="020B0604020202020204" pitchFamily="34" charset="0"/>
              </a:rPr>
              <a:t>(1), 41-66.</a:t>
            </a:r>
          </a:p>
          <a:p>
            <a:r>
              <a:rPr lang="en-US" b="0" i="0" dirty="0">
                <a:solidFill>
                  <a:srgbClr val="222222"/>
                </a:solidFill>
                <a:effectLst/>
                <a:latin typeface="Arial" panose="020B0604020202020204" pitchFamily="34" charset="0"/>
              </a:rPr>
              <a:t>Feinberg, R. M. (1989). The effects of foreign exchange movements on US domestic prices. </a:t>
            </a:r>
            <a:r>
              <a:rPr lang="en-US" b="0" i="1" dirty="0">
                <a:solidFill>
                  <a:srgbClr val="222222"/>
                </a:solidFill>
                <a:effectLst/>
                <a:latin typeface="Arial" panose="020B0604020202020204" pitchFamily="34" charset="0"/>
              </a:rPr>
              <a:t>The Review of Economics and Statistics</a:t>
            </a:r>
            <a:r>
              <a:rPr lang="en-US" b="0" i="0" dirty="0">
                <a:solidFill>
                  <a:srgbClr val="222222"/>
                </a:solidFill>
                <a:effectLst/>
                <a:latin typeface="Arial" panose="020B0604020202020204" pitchFamily="34" charset="0"/>
              </a:rPr>
              <a:t>, 505-511.</a:t>
            </a:r>
            <a:endParaRPr lang="en-US" dirty="0">
              <a:solidFill>
                <a:srgbClr val="222222"/>
              </a:solidFill>
              <a:latin typeface="Arial" panose="020B0604020202020204" pitchFamily="34" charset="0"/>
            </a:endParaRPr>
          </a:p>
          <a:p>
            <a:r>
              <a:rPr lang="en-US" b="0" i="0" dirty="0">
                <a:solidFill>
                  <a:srgbClr val="222222"/>
                </a:solidFill>
                <a:effectLst/>
                <a:latin typeface="Arial" panose="020B0604020202020204" pitchFamily="34" charset="0"/>
              </a:rPr>
              <a:t>Holland, D., &amp; Vann, R. J. (1998). Income tax incentives for investment. </a:t>
            </a:r>
            <a:r>
              <a:rPr lang="en-US" b="0" i="1" dirty="0">
                <a:solidFill>
                  <a:srgbClr val="222222"/>
                </a:solidFill>
                <a:effectLst/>
                <a:latin typeface="Arial" panose="020B0604020202020204" pitchFamily="34" charset="0"/>
              </a:rPr>
              <a:t>Tax law design and drafting</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2</a:t>
            </a:r>
            <a:r>
              <a:rPr lang="en-US" b="0" i="0" dirty="0">
                <a:solidFill>
                  <a:srgbClr val="222222"/>
                </a:solidFill>
                <a:effectLst/>
                <a:latin typeface="Arial" panose="020B0604020202020204" pitchFamily="34" charset="0"/>
              </a:rPr>
              <a:t>, 2-9.</a:t>
            </a:r>
            <a:endParaRPr lang="en-US" dirty="0"/>
          </a:p>
        </p:txBody>
      </p:sp>
    </p:spTree>
    <p:extLst>
      <p:ext uri="{BB962C8B-B14F-4D97-AF65-F5344CB8AC3E}">
        <p14:creationId xmlns:p14="http://schemas.microsoft.com/office/powerpoint/2010/main" val="11256024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50</TotalTime>
  <Words>1414</Words>
  <Application>Microsoft Office PowerPoint</Application>
  <PresentationFormat>Widescreen</PresentationFormat>
  <Paragraphs>81</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 New Roman</vt:lpstr>
      <vt:lpstr>Trebuchet MS</vt:lpstr>
      <vt:lpstr>Wingdings 3</vt:lpstr>
      <vt:lpstr>Facet</vt:lpstr>
      <vt:lpstr>International Practice Business Student Name Institutional Affiliation Date</vt:lpstr>
      <vt:lpstr>Introduction.</vt:lpstr>
      <vt:lpstr>Effects of Foreign exchange on expansion.</vt:lpstr>
      <vt:lpstr>Effects of Foreign exchange on the firm.</vt:lpstr>
      <vt:lpstr>Effects of Foreign exchange on Financial Statements.</vt:lpstr>
      <vt:lpstr>Mitigating Foreign exchange risks.</vt:lpstr>
      <vt:lpstr>International Tax laws.</vt:lpstr>
      <vt:lpstr>Benefits of International laws.</vt:lpstr>
      <vt:lpstr>Role of Tax incentives to attract investment</vt:lpstr>
      <vt:lpstr>Tax disadvantages.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5</cp:revision>
  <dcterms:created xsi:type="dcterms:W3CDTF">2021-10-13T07:43:59Z</dcterms:created>
  <dcterms:modified xsi:type="dcterms:W3CDTF">2021-10-13T08:34:26Z</dcterms:modified>
</cp:coreProperties>
</file>